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3840">
          <p15:clr>
            <a:srgbClr val="000000"/>
          </p15:clr>
        </p15:guide>
      </p15:sldGuideLst>
    </p:ext>
    <p:ext uri="http://customooxmlschemas.google.com/">
      <go:slidesCustomData xmlns:go="http://customooxmlschemas.google.com/" r:id="rId29" roundtripDataSignature="AMtx7mhX8jLeZJVqwqS1zzsFUF7dPy3WT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customschemas.google.com/relationships/presentationmetadata" Target="meta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1fbd684bf5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g21fbd684bf5_0_10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1fbd684bf5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g21fbd684bf5_0_13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1fbd684bf5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g21fbd684bf5_0_12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1fbd684bf5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g21fbd684bf5_0_14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21fbd684bf5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g21fbd684bf5_0_14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1fbd684bf5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g21fbd684bf5_0_17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21fbd684bf5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g21fbd684bf5_0_15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21fbd684bf5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g21fbd684bf5_0_16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1fbd684bf5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g21fbd684bf5_0_18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1fbd684bf5_0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g21fbd684bf5_0_18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1fbd684bf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g21fbd684bf5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21fbd684bf5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g21fbd684bf5_0_19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21fbd684bf5_0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g21fbd684bf5_0_20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21fbd684bf5_0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g21fbd684bf5_0_20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4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1fbd684bf5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g21fbd684bf5_0_1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1fbd684bf5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g21fbd684bf5_0_2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1fbd684bf5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g21fbd684bf5_0_3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1fbd684bf5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g21fbd684bf5_0_11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1fbd684bf5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g21fbd684bf5_0_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1fbd684bf5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g21fbd684bf5_0_6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1fbd684bf5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g21fbd684bf5_0_8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46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46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4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4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4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5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55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5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5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5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56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56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5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5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5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47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4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4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4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8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8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4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4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4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4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49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49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4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4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4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50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50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50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50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50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5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5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5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5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5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5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5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5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5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5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53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53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53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5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5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5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54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54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54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5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5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5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4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4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4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4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5.png"/><Relationship Id="rId4" Type="http://schemas.openxmlformats.org/officeDocument/2006/relationships/image" Target="../media/image2.png"/><Relationship Id="rId5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5.png"/><Relationship Id="rId4" Type="http://schemas.openxmlformats.org/officeDocument/2006/relationships/image" Target="../media/image15.png"/><Relationship Id="rId5" Type="http://schemas.openxmlformats.org/officeDocument/2006/relationships/image" Target="../media/image14.png"/><Relationship Id="rId6" Type="http://schemas.openxmlformats.org/officeDocument/2006/relationships/image" Target="../media/image1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5.png"/><Relationship Id="rId4" Type="http://schemas.openxmlformats.org/officeDocument/2006/relationships/image" Target="../media/image1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5.png"/><Relationship Id="rId4" Type="http://schemas.openxmlformats.org/officeDocument/2006/relationships/image" Target="../media/image1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5.png"/><Relationship Id="rId4" Type="http://schemas.openxmlformats.org/officeDocument/2006/relationships/image" Target="../media/image2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5.png"/><Relationship Id="rId4" Type="http://schemas.openxmlformats.org/officeDocument/2006/relationships/image" Target="../media/image2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5.png"/><Relationship Id="rId4" Type="http://schemas.openxmlformats.org/officeDocument/2006/relationships/image" Target="../media/image2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5.png"/><Relationship Id="rId4" Type="http://schemas.openxmlformats.org/officeDocument/2006/relationships/image" Target="../media/image9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5.png"/><Relationship Id="rId4" Type="http://schemas.openxmlformats.org/officeDocument/2006/relationships/image" Target="../media/image3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5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5.png"/><Relationship Id="rId4" Type="http://schemas.openxmlformats.org/officeDocument/2006/relationships/image" Target="../media/image2.png"/><Relationship Id="rId5" Type="http://schemas.openxmlformats.org/officeDocument/2006/relationships/image" Target="../media/image28.png"/><Relationship Id="rId6" Type="http://schemas.openxmlformats.org/officeDocument/2006/relationships/image" Target="../media/image2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5.png"/><Relationship Id="rId4" Type="http://schemas.openxmlformats.org/officeDocument/2006/relationships/image" Target="../media/image1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5.png"/><Relationship Id="rId4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5.png"/><Relationship Id="rId4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5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6.png"/><Relationship Id="rId7" Type="http://schemas.openxmlformats.org/officeDocument/2006/relationships/image" Target="../media/image1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5.png"/><Relationship Id="rId4" Type="http://schemas.openxmlformats.org/officeDocument/2006/relationships/image" Target="../media/image5.png"/><Relationship Id="rId5" Type="http://schemas.openxmlformats.org/officeDocument/2006/relationships/image" Target="../media/image4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2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5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85" name="Google Shape;85;p1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</p:txBody>
      </p:sp>
      <p:pic>
        <p:nvPicPr>
          <p:cNvPr id="86" name="Google Shape;86;p1"/>
          <p:cNvPicPr preferRelativeResize="0"/>
          <p:nvPr/>
        </p:nvPicPr>
        <p:blipFill rotWithShape="1">
          <a:blip r:embed="rId3">
            <a:alphaModFix/>
          </a:blip>
          <a:srcRect b="1695" l="0" r="0" t="7947"/>
          <a:stretch/>
        </p:blipFill>
        <p:spPr>
          <a:xfrm>
            <a:off x="-77410" y="0"/>
            <a:ext cx="1226941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45871" y="1441550"/>
            <a:ext cx="6100225" cy="2125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113017" y="5257805"/>
            <a:ext cx="1965964" cy="9144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g21fbd684bf5_0_105"/>
          <p:cNvPicPr preferRelativeResize="0"/>
          <p:nvPr/>
        </p:nvPicPr>
        <p:blipFill rotWithShape="1">
          <a:blip r:embed="rId3">
            <a:alphaModFix/>
          </a:blip>
          <a:srcRect b="1689" l="0" r="0" t="7951"/>
          <a:stretch/>
        </p:blipFill>
        <p:spPr>
          <a:xfrm>
            <a:off x="-77410" y="0"/>
            <a:ext cx="12269414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g21fbd684bf5_0_10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46081" y="2196831"/>
            <a:ext cx="2334825" cy="201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g21fbd684bf5_0_105"/>
          <p:cNvPicPr preferRelativeResize="0"/>
          <p:nvPr/>
        </p:nvPicPr>
        <p:blipFill rotWithShape="1">
          <a:blip r:embed="rId5">
            <a:alphaModFix/>
          </a:blip>
          <a:srcRect b="109" l="0" r="0" t="119"/>
          <a:stretch/>
        </p:blipFill>
        <p:spPr>
          <a:xfrm>
            <a:off x="4699331" y="2196831"/>
            <a:ext cx="2334825" cy="201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g21fbd684bf5_0_105"/>
          <p:cNvPicPr preferRelativeResize="0"/>
          <p:nvPr/>
        </p:nvPicPr>
        <p:blipFill rotWithShape="1">
          <a:blip r:embed="rId6">
            <a:alphaModFix/>
          </a:blip>
          <a:srcRect b="109" l="0" r="0" t="119"/>
          <a:stretch/>
        </p:blipFill>
        <p:spPr>
          <a:xfrm>
            <a:off x="8258956" y="2196831"/>
            <a:ext cx="2334825" cy="2017925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g21fbd684bf5_0_105"/>
          <p:cNvSpPr txBox="1"/>
          <p:nvPr/>
        </p:nvSpPr>
        <p:spPr>
          <a:xfrm>
            <a:off x="514300" y="353300"/>
            <a:ext cx="49131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Specijalna polja</a:t>
            </a:r>
            <a:endParaRPr b="1"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Google Shape;189;g21fbd684bf5_0_105"/>
          <p:cNvSpPr txBox="1"/>
          <p:nvPr/>
        </p:nvSpPr>
        <p:spPr>
          <a:xfrm>
            <a:off x="4166600" y="4214763"/>
            <a:ext cx="3400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MINUS_FIFTY_PCT_ENERGY</a:t>
            </a: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g21fbd684bf5_0_105"/>
          <p:cNvSpPr txBox="1"/>
          <p:nvPr/>
        </p:nvSpPr>
        <p:spPr>
          <a:xfrm>
            <a:off x="1528875" y="4214763"/>
            <a:ext cx="1969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FREEZE</a:t>
            </a:r>
            <a:endParaRPr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g21fbd684bf5_0_105"/>
          <p:cNvSpPr txBox="1"/>
          <p:nvPr/>
        </p:nvSpPr>
        <p:spPr>
          <a:xfrm>
            <a:off x="8006725" y="4214763"/>
            <a:ext cx="2839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SUPER_HONEY</a:t>
            </a: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g21fbd684bf5_0_134"/>
          <p:cNvPicPr preferRelativeResize="0"/>
          <p:nvPr/>
        </p:nvPicPr>
        <p:blipFill rotWithShape="1">
          <a:blip r:embed="rId3">
            <a:alphaModFix/>
          </a:blip>
          <a:srcRect b="1689" l="0" r="0" t="7951"/>
          <a:stretch/>
        </p:blipFill>
        <p:spPr>
          <a:xfrm>
            <a:off x="-77410" y="0"/>
            <a:ext cx="12269414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g21fbd684bf5_0_134"/>
          <p:cNvSpPr txBox="1"/>
          <p:nvPr/>
        </p:nvSpPr>
        <p:spPr>
          <a:xfrm>
            <a:off x="3639450" y="3090450"/>
            <a:ext cx="49131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Modeli</a:t>
            </a:r>
            <a:endParaRPr b="1"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g21fbd684bf5_0_129"/>
          <p:cNvPicPr preferRelativeResize="0"/>
          <p:nvPr/>
        </p:nvPicPr>
        <p:blipFill rotWithShape="1">
          <a:blip r:embed="rId3">
            <a:alphaModFix/>
          </a:blip>
          <a:srcRect b="1689" l="0" r="0" t="7951"/>
          <a:stretch/>
        </p:blipFill>
        <p:spPr>
          <a:xfrm>
            <a:off x="-77410" y="0"/>
            <a:ext cx="12269414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g21fbd684bf5_0_129"/>
          <p:cNvSpPr txBox="1"/>
          <p:nvPr/>
        </p:nvSpPr>
        <p:spPr>
          <a:xfrm>
            <a:off x="514300" y="353300"/>
            <a:ext cx="49131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Game</a:t>
            </a:r>
            <a:endParaRPr b="1"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4" name="Google Shape;204;g21fbd684bf5_0_1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22750" y="1331250"/>
            <a:ext cx="3946500" cy="419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g21fbd684bf5_0_141"/>
          <p:cNvPicPr preferRelativeResize="0"/>
          <p:nvPr/>
        </p:nvPicPr>
        <p:blipFill rotWithShape="1">
          <a:blip r:embed="rId3">
            <a:alphaModFix/>
          </a:blip>
          <a:srcRect b="1689" l="0" r="0" t="7951"/>
          <a:stretch/>
        </p:blipFill>
        <p:spPr>
          <a:xfrm>
            <a:off x="-77410" y="0"/>
            <a:ext cx="12269414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g21fbd684bf5_0_141"/>
          <p:cNvSpPr txBox="1"/>
          <p:nvPr/>
        </p:nvSpPr>
        <p:spPr>
          <a:xfrm>
            <a:off x="514300" y="353300"/>
            <a:ext cx="49131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Player</a:t>
            </a:r>
            <a:endParaRPr b="1"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1" name="Google Shape;211;g21fbd684bf5_0_1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35100" y="948800"/>
            <a:ext cx="4321800" cy="496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g21fbd684bf5_0_149"/>
          <p:cNvPicPr preferRelativeResize="0"/>
          <p:nvPr/>
        </p:nvPicPr>
        <p:blipFill rotWithShape="1">
          <a:blip r:embed="rId3">
            <a:alphaModFix/>
          </a:blip>
          <a:srcRect b="1689" l="0" r="0" t="7951"/>
          <a:stretch/>
        </p:blipFill>
        <p:spPr>
          <a:xfrm>
            <a:off x="-77410" y="0"/>
            <a:ext cx="12269414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g21fbd684bf5_0_149"/>
          <p:cNvSpPr txBox="1"/>
          <p:nvPr/>
        </p:nvSpPr>
        <p:spPr>
          <a:xfrm>
            <a:off x="514300" y="353300"/>
            <a:ext cx="49131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Map</a:t>
            </a:r>
            <a:endParaRPr b="1"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8" name="Google Shape;218;g21fbd684bf5_0_1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51775" y="2550425"/>
            <a:ext cx="3688450" cy="175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g21fbd684bf5_0_173"/>
          <p:cNvPicPr preferRelativeResize="0"/>
          <p:nvPr/>
        </p:nvPicPr>
        <p:blipFill rotWithShape="1">
          <a:blip r:embed="rId3">
            <a:alphaModFix/>
          </a:blip>
          <a:srcRect b="1689" l="0" r="0" t="7951"/>
          <a:stretch/>
        </p:blipFill>
        <p:spPr>
          <a:xfrm>
            <a:off x="-77410" y="0"/>
            <a:ext cx="12269414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g21fbd684bf5_0_173"/>
          <p:cNvSpPr txBox="1"/>
          <p:nvPr/>
        </p:nvSpPr>
        <p:spPr>
          <a:xfrm>
            <a:off x="514300" y="353300"/>
            <a:ext cx="49131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Parsiranje mape</a:t>
            </a:r>
            <a:endParaRPr b="1"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5" name="Google Shape;225;g21fbd684bf5_0_1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01589" y="1149800"/>
            <a:ext cx="6188822" cy="517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Google Shape;230;g21fbd684bf5_0_157"/>
          <p:cNvPicPr preferRelativeResize="0"/>
          <p:nvPr/>
        </p:nvPicPr>
        <p:blipFill rotWithShape="1">
          <a:blip r:embed="rId3">
            <a:alphaModFix/>
          </a:blip>
          <a:srcRect b="1689" l="0" r="0" t="7951"/>
          <a:stretch/>
        </p:blipFill>
        <p:spPr>
          <a:xfrm>
            <a:off x="-77410" y="0"/>
            <a:ext cx="12269414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g21fbd684bf5_0_157"/>
          <p:cNvSpPr txBox="1"/>
          <p:nvPr/>
        </p:nvSpPr>
        <p:spPr>
          <a:xfrm>
            <a:off x="514300" y="353300"/>
            <a:ext cx="49131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Tile</a:t>
            </a:r>
            <a:endParaRPr b="1"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2" name="Google Shape;232;g21fbd684bf5_0_1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09500" y="2379825"/>
            <a:ext cx="3695600" cy="2098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g21fbd684bf5_0_165"/>
          <p:cNvPicPr preferRelativeResize="0"/>
          <p:nvPr/>
        </p:nvPicPr>
        <p:blipFill rotWithShape="1">
          <a:blip r:embed="rId3">
            <a:alphaModFix/>
          </a:blip>
          <a:srcRect b="1689" l="0" r="0" t="7951"/>
          <a:stretch/>
        </p:blipFill>
        <p:spPr>
          <a:xfrm>
            <a:off x="-77410" y="0"/>
            <a:ext cx="12269414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g21fbd684bf5_0_165"/>
          <p:cNvSpPr txBox="1"/>
          <p:nvPr/>
        </p:nvSpPr>
        <p:spPr>
          <a:xfrm>
            <a:off x="514300" y="353300"/>
            <a:ext cx="49131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TileContent</a:t>
            </a:r>
            <a:endParaRPr b="1"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9" name="Google Shape;239;g21fbd684bf5_0_1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30375" y="2695425"/>
            <a:ext cx="4453850" cy="146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g21fbd684bf5_0_180"/>
          <p:cNvPicPr preferRelativeResize="0"/>
          <p:nvPr/>
        </p:nvPicPr>
        <p:blipFill rotWithShape="1">
          <a:blip r:embed="rId3">
            <a:alphaModFix/>
          </a:blip>
          <a:srcRect b="1689" l="0" r="0" t="7951"/>
          <a:stretch/>
        </p:blipFill>
        <p:spPr>
          <a:xfrm>
            <a:off x="-77410" y="0"/>
            <a:ext cx="12269414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g21fbd684bf5_0_180"/>
          <p:cNvSpPr txBox="1"/>
          <p:nvPr/>
        </p:nvSpPr>
        <p:spPr>
          <a:xfrm>
            <a:off x="514300" y="353300"/>
            <a:ext cx="49131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Računanje poena</a:t>
            </a:r>
            <a:endParaRPr b="1"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" name="Google Shape;246;g21fbd684bf5_0_180"/>
          <p:cNvSpPr txBox="1"/>
          <p:nvPr/>
        </p:nvSpPr>
        <p:spPr>
          <a:xfrm>
            <a:off x="744625" y="1496300"/>
            <a:ext cx="8339700" cy="46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Calibri"/>
              <a:buAutoNum type="arabicPeriod"/>
            </a:pPr>
            <a:r>
              <a:rPr lang="en-US" sz="1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Pretvaranjem nektara u med, za svaki med (</a:t>
            </a:r>
            <a:r>
              <a:rPr b="1" lang="en-US" sz="1900">
                <a:solidFill>
                  <a:srgbClr val="00FFFF"/>
                </a:solidFill>
                <a:latin typeface="Calibri"/>
                <a:ea typeface="Calibri"/>
                <a:cs typeface="Calibri"/>
                <a:sym typeface="Calibri"/>
              </a:rPr>
              <a:t>HONEY</a:t>
            </a:r>
            <a:r>
              <a:rPr lang="en-US" sz="1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) se dobija 30 poena.</a:t>
            </a:r>
            <a:endParaRPr sz="1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Calibri"/>
              <a:buAutoNum type="arabicPeriod"/>
            </a:pPr>
            <a:r>
              <a:rPr lang="en-US" sz="1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Kupljenjem polja </a:t>
            </a:r>
            <a:r>
              <a:rPr b="1" lang="en-US" sz="1900">
                <a:solidFill>
                  <a:srgbClr val="00FFFF"/>
                </a:solidFill>
                <a:latin typeface="Calibri"/>
                <a:ea typeface="Calibri"/>
                <a:cs typeface="Calibri"/>
                <a:sym typeface="Calibri"/>
              </a:rPr>
              <a:t>CHERRY_BLOSSOM</a:t>
            </a:r>
            <a:r>
              <a:rPr lang="en-US" sz="1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b="1" lang="en-US" sz="1900">
                <a:solidFill>
                  <a:srgbClr val="00FFFF"/>
                </a:solidFill>
                <a:latin typeface="Calibri"/>
                <a:ea typeface="Calibri"/>
                <a:cs typeface="Calibri"/>
                <a:sym typeface="Calibri"/>
              </a:rPr>
              <a:t>ROSE</a:t>
            </a:r>
            <a:r>
              <a:rPr lang="en-US" sz="1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b="1" lang="en-US" sz="1900">
                <a:solidFill>
                  <a:srgbClr val="00FFFF"/>
                </a:solidFill>
                <a:latin typeface="Calibri"/>
                <a:ea typeface="Calibri"/>
                <a:cs typeface="Calibri"/>
                <a:sym typeface="Calibri"/>
              </a:rPr>
              <a:t>LILAC</a:t>
            </a:r>
            <a:r>
              <a:rPr lang="en-US" sz="1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i </a:t>
            </a:r>
            <a:r>
              <a:rPr b="1" lang="en-US" sz="1900">
                <a:solidFill>
                  <a:srgbClr val="00FFFF"/>
                </a:solidFill>
                <a:latin typeface="Calibri"/>
                <a:ea typeface="Calibri"/>
                <a:cs typeface="Calibri"/>
                <a:sym typeface="Calibri"/>
              </a:rPr>
              <a:t>SUNFLOWER</a:t>
            </a:r>
            <a:r>
              <a:rPr lang="en-US" sz="1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se dobija onoliko poena koliko ti cvetovi nose nektara.</a:t>
            </a:r>
            <a:endParaRPr sz="1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Calibri"/>
              <a:buAutoNum type="arabicPeriod"/>
            </a:pPr>
            <a:r>
              <a:rPr lang="en-US" sz="1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Kupljenjem polja </a:t>
            </a:r>
            <a:r>
              <a:rPr b="1" lang="en-US" sz="1900">
                <a:solidFill>
                  <a:srgbClr val="00FFFF"/>
                </a:solidFill>
                <a:latin typeface="Calibri"/>
                <a:ea typeface="Calibri"/>
                <a:cs typeface="Calibri"/>
                <a:sym typeface="Calibri"/>
              </a:rPr>
              <a:t>ENERGY </a:t>
            </a:r>
            <a:r>
              <a:rPr lang="en-US" sz="1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dobija se onoliko poena koliko je igrač dopunio sebi energiju.</a:t>
            </a:r>
            <a:endParaRPr sz="1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Calibri"/>
              <a:buAutoNum type="arabicPeriod"/>
            </a:pPr>
            <a:r>
              <a:rPr lang="en-US" sz="1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Kupljenjem polja </a:t>
            </a:r>
            <a:r>
              <a:rPr b="1" lang="en-US" sz="1900">
                <a:solidFill>
                  <a:srgbClr val="00FFFF"/>
                </a:solidFill>
                <a:latin typeface="Calibri"/>
                <a:ea typeface="Calibri"/>
                <a:cs typeface="Calibri"/>
                <a:sym typeface="Calibri"/>
              </a:rPr>
              <a:t>BOOSTER_NECTAR_30_PCT</a:t>
            </a:r>
            <a:r>
              <a:rPr lang="en-US" sz="1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b="1" lang="en-US" sz="1900">
                <a:solidFill>
                  <a:srgbClr val="00FFFF"/>
                </a:solidFill>
                <a:latin typeface="Calibri"/>
                <a:ea typeface="Calibri"/>
                <a:cs typeface="Calibri"/>
                <a:sym typeface="Calibri"/>
              </a:rPr>
              <a:t>BOOSTER_NECTAR_50_PCT </a:t>
            </a:r>
            <a:r>
              <a:rPr lang="en-US" sz="1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 </a:t>
            </a:r>
            <a:r>
              <a:rPr b="1" lang="en-US" sz="1900">
                <a:solidFill>
                  <a:srgbClr val="00FFFF"/>
                </a:solidFill>
                <a:latin typeface="Calibri"/>
                <a:ea typeface="Calibri"/>
                <a:cs typeface="Calibri"/>
                <a:sym typeface="Calibri"/>
              </a:rPr>
              <a:t>BOOSTER_NECTAR_100_PCT </a:t>
            </a:r>
            <a:r>
              <a:rPr lang="en-US" sz="1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dobija se onoliko poena koliko je igrač dopunio sebi nektara.</a:t>
            </a:r>
            <a:endParaRPr sz="1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Calibri"/>
              <a:buAutoNum type="arabicPeriod"/>
            </a:pPr>
            <a:r>
              <a:rPr lang="en-US" sz="1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Kupljenjem polja </a:t>
            </a:r>
            <a:r>
              <a:rPr b="1" lang="en-US" sz="1900">
                <a:solidFill>
                  <a:srgbClr val="00FFFF"/>
                </a:solidFill>
                <a:latin typeface="Calibri"/>
                <a:ea typeface="Calibri"/>
                <a:cs typeface="Calibri"/>
                <a:sym typeface="Calibri"/>
              </a:rPr>
              <a:t>MINUS_FIFTY_PCT_ENERGY </a:t>
            </a:r>
            <a:r>
              <a:rPr lang="en-US" sz="1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dobija se 50 poena.</a:t>
            </a:r>
            <a:endParaRPr sz="1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Calibri"/>
              <a:buAutoNum type="arabicPeriod"/>
            </a:pPr>
            <a:r>
              <a:rPr lang="en-US" sz="1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Kupljenjem polja </a:t>
            </a:r>
            <a:r>
              <a:rPr b="1" lang="en-US" sz="1900">
                <a:solidFill>
                  <a:srgbClr val="00FFFF"/>
                </a:solidFill>
                <a:latin typeface="Calibri"/>
                <a:ea typeface="Calibri"/>
                <a:cs typeface="Calibri"/>
                <a:sym typeface="Calibri"/>
              </a:rPr>
              <a:t>SUPER_HONEY</a:t>
            </a:r>
            <a:r>
              <a:rPr lang="en-US" sz="1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dobija se 150 poena.</a:t>
            </a:r>
            <a:endParaRPr sz="1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900"/>
              <a:buFont typeface="Calibri"/>
              <a:buAutoNum type="arabicPeriod"/>
            </a:pPr>
            <a:r>
              <a:rPr lang="en-US" sz="1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Kupljenjem polja </a:t>
            </a:r>
            <a:r>
              <a:rPr b="1" lang="en-US" sz="1900">
                <a:solidFill>
                  <a:srgbClr val="00FFFF"/>
                </a:solidFill>
                <a:latin typeface="Calibri"/>
                <a:ea typeface="Calibri"/>
                <a:cs typeface="Calibri"/>
                <a:sym typeface="Calibri"/>
              </a:rPr>
              <a:t>FREEZE </a:t>
            </a:r>
            <a:r>
              <a:rPr lang="en-US" sz="1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dobija se 100 poena.</a:t>
            </a:r>
            <a:endParaRPr sz="1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251;g21fbd684bf5_0_187"/>
          <p:cNvPicPr preferRelativeResize="0"/>
          <p:nvPr/>
        </p:nvPicPr>
        <p:blipFill rotWithShape="1">
          <a:blip r:embed="rId3">
            <a:alphaModFix/>
          </a:blip>
          <a:srcRect b="1689" l="0" r="0" t="7951"/>
          <a:stretch/>
        </p:blipFill>
        <p:spPr>
          <a:xfrm>
            <a:off x="-77410" y="0"/>
            <a:ext cx="12269414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g21fbd684bf5_0_187"/>
          <p:cNvSpPr txBox="1"/>
          <p:nvPr/>
        </p:nvSpPr>
        <p:spPr>
          <a:xfrm>
            <a:off x="514300" y="353300"/>
            <a:ext cx="49131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Kraj igre</a:t>
            </a:r>
            <a:endParaRPr b="1"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" name="Google Shape;253;g21fbd684bf5_0_187"/>
          <p:cNvSpPr txBox="1"/>
          <p:nvPr/>
        </p:nvSpPr>
        <p:spPr>
          <a:xfrm>
            <a:off x="744625" y="1496300"/>
            <a:ext cx="8322600" cy="380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Calibri"/>
              <a:buAutoNum type="arabicPeriod"/>
            </a:pPr>
            <a:r>
              <a:rPr lang="en-US" sz="1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Dostignut je </a:t>
            </a:r>
            <a:r>
              <a:rPr b="1" lang="en-US" sz="1900">
                <a:solidFill>
                  <a:srgbClr val="00FFFF"/>
                </a:solidFill>
                <a:latin typeface="Calibri"/>
                <a:ea typeface="Calibri"/>
                <a:cs typeface="Calibri"/>
                <a:sym typeface="Calibri"/>
              </a:rPr>
              <a:t>maksimalan broj poteza (500)</a:t>
            </a:r>
            <a:r>
              <a:rPr lang="en-US" sz="1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 U tom slučaju pobeđuje igrač sa više poena.</a:t>
            </a:r>
            <a:endParaRPr sz="1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Calibri"/>
              <a:buAutoNum type="arabicPeriod"/>
            </a:pPr>
            <a:r>
              <a:rPr lang="en-US" sz="1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Na mapi više </a:t>
            </a:r>
            <a:r>
              <a:rPr b="1" lang="en-US" sz="1900">
                <a:solidFill>
                  <a:srgbClr val="00FFFF"/>
                </a:solidFill>
                <a:latin typeface="Calibri"/>
                <a:ea typeface="Calibri"/>
                <a:cs typeface="Calibri"/>
                <a:sym typeface="Calibri"/>
              </a:rPr>
              <a:t>nema cveća</a:t>
            </a:r>
            <a:r>
              <a:rPr lang="en-US" sz="1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 U tom slučaju pobeđuje igrač sa više poena.</a:t>
            </a:r>
            <a:endParaRPr sz="1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Calibri"/>
              <a:buAutoNum type="arabicPeriod"/>
            </a:pPr>
            <a:r>
              <a:rPr lang="en-US" sz="1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Ako igrač prekorači </a:t>
            </a:r>
            <a:r>
              <a:rPr b="1" lang="en-US" sz="1900">
                <a:solidFill>
                  <a:srgbClr val="00FFFF"/>
                </a:solidFill>
                <a:latin typeface="Calibri"/>
                <a:ea typeface="Calibri"/>
                <a:cs typeface="Calibri"/>
                <a:sym typeface="Calibri"/>
              </a:rPr>
              <a:t>maksimalan broj SkipATurn akcija (150)</a:t>
            </a:r>
            <a:r>
              <a:rPr lang="en-US" sz="1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pobeđuje protivnik.</a:t>
            </a:r>
            <a:endParaRPr sz="1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Calibri"/>
              <a:buAutoNum type="arabicPeriod"/>
            </a:pPr>
            <a:r>
              <a:rPr lang="en-US" sz="1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Ako</a:t>
            </a:r>
            <a:r>
              <a:rPr b="1" lang="en-US" sz="1900">
                <a:solidFill>
                  <a:srgbClr val="00FFFF"/>
                </a:solidFill>
                <a:latin typeface="Calibri"/>
                <a:ea typeface="Calibri"/>
                <a:cs typeface="Calibri"/>
                <a:sym typeface="Calibri"/>
              </a:rPr>
              <a:t> igrač preskoči svoj red za potez</a:t>
            </a:r>
            <a:r>
              <a:rPr lang="en-US" sz="1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više od dozvoljenog broja puta (3) duže od 10 sekundi. </a:t>
            </a:r>
            <a:endParaRPr sz="1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Calibri"/>
              <a:buAutoNum type="arabicPeriod"/>
            </a:pPr>
            <a:r>
              <a:rPr lang="en-US" sz="1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Ako igrač stane na polje tipa </a:t>
            </a:r>
            <a:r>
              <a:rPr b="1" lang="en-US" sz="1900">
                <a:solidFill>
                  <a:srgbClr val="00FFFF"/>
                </a:solidFill>
                <a:latin typeface="Calibri"/>
                <a:ea typeface="Calibri"/>
                <a:cs typeface="Calibri"/>
                <a:sym typeface="Calibri"/>
              </a:rPr>
              <a:t>POND </a:t>
            </a:r>
            <a:r>
              <a:rPr lang="en-US" sz="1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gubi igru.</a:t>
            </a:r>
            <a:endParaRPr sz="1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900"/>
              <a:buFont typeface="Calibri"/>
              <a:buAutoNum type="arabicPeriod"/>
            </a:pPr>
            <a:r>
              <a:rPr lang="en-US" sz="1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Ako igrač dođe do </a:t>
            </a:r>
            <a:r>
              <a:rPr b="1" lang="en-US" sz="1900">
                <a:solidFill>
                  <a:srgbClr val="00FFFF"/>
                </a:solidFill>
                <a:latin typeface="Calibri"/>
                <a:ea typeface="Calibri"/>
                <a:cs typeface="Calibri"/>
                <a:sym typeface="Calibri"/>
              </a:rPr>
              <a:t>0 energije</a:t>
            </a:r>
            <a:r>
              <a:rPr lang="en-US" sz="1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1fbd684bf5_0_0"/>
          <p:cNvSpPr txBox="1"/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94" name="Google Shape;94;g21fbd684bf5_0_0"/>
          <p:cNvSpPr txBox="1"/>
          <p:nvPr>
            <p:ph idx="1" type="subTitle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</p:txBody>
      </p:sp>
      <p:pic>
        <p:nvPicPr>
          <p:cNvPr id="95" name="Google Shape;95;g21fbd684bf5_0_0"/>
          <p:cNvPicPr preferRelativeResize="0"/>
          <p:nvPr/>
        </p:nvPicPr>
        <p:blipFill rotWithShape="1">
          <a:blip r:embed="rId3">
            <a:alphaModFix/>
          </a:blip>
          <a:srcRect b="1689" l="0" r="0" t="7951"/>
          <a:stretch/>
        </p:blipFill>
        <p:spPr>
          <a:xfrm>
            <a:off x="-77410" y="0"/>
            <a:ext cx="12269414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g21fbd684bf5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9013" y="594175"/>
            <a:ext cx="11233973" cy="566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g21fbd684bf5_0_193"/>
          <p:cNvPicPr preferRelativeResize="0"/>
          <p:nvPr/>
        </p:nvPicPr>
        <p:blipFill rotWithShape="1">
          <a:blip r:embed="rId3">
            <a:alphaModFix/>
          </a:blip>
          <a:srcRect b="1689" l="0" r="0" t="7951"/>
          <a:stretch/>
        </p:blipFill>
        <p:spPr>
          <a:xfrm>
            <a:off x="-77410" y="0"/>
            <a:ext cx="12269414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g21fbd684bf5_0_1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54487" y="1533450"/>
            <a:ext cx="8883026" cy="4497150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g21fbd684bf5_0_193"/>
          <p:cNvSpPr txBox="1"/>
          <p:nvPr/>
        </p:nvSpPr>
        <p:spPr>
          <a:xfrm>
            <a:off x="514300" y="353300"/>
            <a:ext cx="4913100" cy="93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Training stranica</a:t>
            </a:r>
            <a:endParaRPr b="1"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localhost:8080/training</a:t>
            </a:r>
            <a:endParaRPr i="1"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Google Shape;265;g21fbd684bf5_0_206"/>
          <p:cNvPicPr preferRelativeResize="0"/>
          <p:nvPr/>
        </p:nvPicPr>
        <p:blipFill rotWithShape="1">
          <a:blip r:embed="rId3">
            <a:alphaModFix/>
          </a:blip>
          <a:srcRect b="1689" l="0" r="0" t="7951"/>
          <a:stretch/>
        </p:blipFill>
        <p:spPr>
          <a:xfrm>
            <a:off x="-77410" y="0"/>
            <a:ext cx="12269414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g21fbd684bf5_0_206"/>
          <p:cNvSpPr txBox="1"/>
          <p:nvPr/>
        </p:nvSpPr>
        <p:spPr>
          <a:xfrm>
            <a:off x="514300" y="353300"/>
            <a:ext cx="4913100" cy="93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Duel</a:t>
            </a:r>
            <a:r>
              <a:rPr b="1"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stranica</a:t>
            </a:r>
            <a:endParaRPr b="1"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localhost:8080/duel</a:t>
            </a:r>
            <a:endParaRPr i="1"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7" name="Google Shape;267;g21fbd684bf5_0_2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7163" y="2095125"/>
            <a:ext cx="5589998" cy="2809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g21fbd684bf5_0_20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46988" y="2095124"/>
            <a:ext cx="5520455" cy="280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Google Shape;273;g21fbd684bf5_0_200"/>
          <p:cNvPicPr preferRelativeResize="0"/>
          <p:nvPr/>
        </p:nvPicPr>
        <p:blipFill rotWithShape="1">
          <a:blip r:embed="rId3">
            <a:alphaModFix/>
          </a:blip>
          <a:srcRect b="1689" l="0" r="0" t="7951"/>
          <a:stretch/>
        </p:blipFill>
        <p:spPr>
          <a:xfrm>
            <a:off x="-77410" y="0"/>
            <a:ext cx="12269414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g21fbd684bf5_0_200"/>
          <p:cNvSpPr txBox="1"/>
          <p:nvPr/>
        </p:nvSpPr>
        <p:spPr>
          <a:xfrm>
            <a:off x="3639450" y="3090450"/>
            <a:ext cx="49131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Pitanja</a:t>
            </a:r>
            <a:endParaRPr b="1"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4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80" name="Google Shape;280;p44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</p:txBody>
      </p:sp>
      <p:pic>
        <p:nvPicPr>
          <p:cNvPr id="281" name="Google Shape;281;p44"/>
          <p:cNvPicPr preferRelativeResize="0"/>
          <p:nvPr/>
        </p:nvPicPr>
        <p:blipFill rotWithShape="1">
          <a:blip r:embed="rId3">
            <a:alphaModFix/>
          </a:blip>
          <a:srcRect b="1695" l="0" r="0" t="7947"/>
          <a:stretch/>
        </p:blipFill>
        <p:spPr>
          <a:xfrm>
            <a:off x="-77410" y="0"/>
            <a:ext cx="1226941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15650" y="594050"/>
            <a:ext cx="1643153" cy="572575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44"/>
          <p:cNvSpPr txBox="1"/>
          <p:nvPr/>
        </p:nvSpPr>
        <p:spPr>
          <a:xfrm>
            <a:off x="6499434" y="3190681"/>
            <a:ext cx="45540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rgbClr val="00BF9A"/>
                </a:solidFill>
                <a:latin typeface="Calibri"/>
                <a:ea typeface="Calibri"/>
                <a:cs typeface="Calibri"/>
                <a:sym typeface="Calibri"/>
              </a:rPr>
              <a:t>Srećno!</a:t>
            </a:r>
            <a:endParaRPr sz="6000">
              <a:solidFill>
                <a:srgbClr val="00BF9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4" name="Google Shape;284;p4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859529" y="459164"/>
            <a:ext cx="1811045" cy="8423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4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41549" y="1837792"/>
            <a:ext cx="4956310" cy="37214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1fbd684bf5_0_17"/>
          <p:cNvSpPr txBox="1"/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02" name="Google Shape;102;g21fbd684bf5_0_17"/>
          <p:cNvSpPr txBox="1"/>
          <p:nvPr>
            <p:ph idx="1" type="subTitle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</p:txBody>
      </p:sp>
      <p:pic>
        <p:nvPicPr>
          <p:cNvPr id="103" name="Google Shape;103;g21fbd684bf5_0_17"/>
          <p:cNvPicPr preferRelativeResize="0"/>
          <p:nvPr/>
        </p:nvPicPr>
        <p:blipFill rotWithShape="1">
          <a:blip r:embed="rId3">
            <a:alphaModFix/>
          </a:blip>
          <a:srcRect b="1689" l="0" r="0" t="7951"/>
          <a:stretch/>
        </p:blipFill>
        <p:spPr>
          <a:xfrm>
            <a:off x="-77410" y="0"/>
            <a:ext cx="12269414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g21fbd684bf5_0_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4300" y="594175"/>
            <a:ext cx="11163409" cy="5669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1fbd684bf5_0_25"/>
          <p:cNvSpPr txBox="1"/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10" name="Google Shape;110;g21fbd684bf5_0_25"/>
          <p:cNvSpPr txBox="1"/>
          <p:nvPr>
            <p:ph idx="1" type="subTitle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</p:txBody>
      </p:sp>
      <p:pic>
        <p:nvPicPr>
          <p:cNvPr id="111" name="Google Shape;111;g21fbd684bf5_0_25"/>
          <p:cNvPicPr preferRelativeResize="0"/>
          <p:nvPr/>
        </p:nvPicPr>
        <p:blipFill rotWithShape="1">
          <a:blip r:embed="rId3">
            <a:alphaModFix/>
          </a:blip>
          <a:srcRect b="1689" l="0" r="0" t="7951"/>
          <a:stretch/>
        </p:blipFill>
        <p:spPr>
          <a:xfrm>
            <a:off x="-77410" y="0"/>
            <a:ext cx="12269414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g21fbd684bf5_0_25"/>
          <p:cNvPicPr preferRelativeResize="0"/>
          <p:nvPr/>
        </p:nvPicPr>
        <p:blipFill rotWithShape="1">
          <a:blip r:embed="rId4">
            <a:alphaModFix/>
          </a:blip>
          <a:srcRect b="46946" l="0" r="72056" t="0"/>
          <a:stretch/>
        </p:blipFill>
        <p:spPr>
          <a:xfrm>
            <a:off x="514300" y="1925063"/>
            <a:ext cx="3119423" cy="3007875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g21fbd684bf5_0_25"/>
          <p:cNvSpPr txBox="1"/>
          <p:nvPr/>
        </p:nvSpPr>
        <p:spPr>
          <a:xfrm>
            <a:off x="4375825" y="1925063"/>
            <a:ext cx="7506300" cy="23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alibri"/>
              <a:buChar char="●"/>
            </a:pPr>
            <a:r>
              <a:rPr b="1" lang="en-US"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Gathered nectar </a:t>
            </a:r>
            <a:r>
              <a:rPr lang="en-US"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- označava koliko nektara se nalazi u pčeli. Maksimum je 100.</a:t>
            </a:r>
            <a:endParaRPr sz="2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alibri"/>
              <a:buChar char="●"/>
            </a:pPr>
            <a:r>
              <a:rPr b="1" lang="en-US"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Honey made</a:t>
            </a:r>
            <a:r>
              <a:rPr lang="en-US"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- označava koliko meda je napravljeno u košnici.</a:t>
            </a:r>
            <a:endParaRPr sz="2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alibri"/>
              <a:buChar char="●"/>
            </a:pPr>
            <a:r>
              <a:rPr b="1" lang="en-US"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Energy</a:t>
            </a:r>
            <a:r>
              <a:rPr lang="en-US"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- označava koliko energije je ostalo pčeli. Minimum je 1.</a:t>
            </a:r>
            <a:endParaRPr sz="2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2100"/>
              <a:buFont typeface="Calibri"/>
              <a:buChar char="●"/>
            </a:pPr>
            <a:r>
              <a:rPr b="1" lang="en-US"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Score </a:t>
            </a:r>
            <a:r>
              <a:rPr lang="en-US"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- označava broj poena.</a:t>
            </a:r>
            <a:endParaRPr sz="2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g21fbd684bf5_0_25"/>
          <p:cNvSpPr txBox="1"/>
          <p:nvPr/>
        </p:nvSpPr>
        <p:spPr>
          <a:xfrm>
            <a:off x="514300" y="353300"/>
            <a:ext cx="49131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Score panel</a:t>
            </a:r>
            <a:endParaRPr b="1"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1fbd684bf5_0_37"/>
          <p:cNvSpPr txBox="1"/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20" name="Google Shape;120;g21fbd684bf5_0_37"/>
          <p:cNvSpPr txBox="1"/>
          <p:nvPr>
            <p:ph idx="1" type="subTitle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</p:txBody>
      </p:sp>
      <p:pic>
        <p:nvPicPr>
          <p:cNvPr id="121" name="Google Shape;121;g21fbd684bf5_0_37"/>
          <p:cNvPicPr preferRelativeResize="0"/>
          <p:nvPr/>
        </p:nvPicPr>
        <p:blipFill rotWithShape="1">
          <a:blip r:embed="rId3">
            <a:alphaModFix/>
          </a:blip>
          <a:srcRect b="1689" l="0" r="0" t="7951"/>
          <a:stretch/>
        </p:blipFill>
        <p:spPr>
          <a:xfrm>
            <a:off x="-77410" y="0"/>
            <a:ext cx="12269414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g21fbd684bf5_0_37"/>
          <p:cNvPicPr preferRelativeResize="0"/>
          <p:nvPr/>
        </p:nvPicPr>
        <p:blipFill rotWithShape="1">
          <a:blip r:embed="rId4">
            <a:alphaModFix/>
          </a:blip>
          <a:srcRect b="0" l="1070" r="70986" t="46946"/>
          <a:stretch/>
        </p:blipFill>
        <p:spPr>
          <a:xfrm>
            <a:off x="514300" y="1925063"/>
            <a:ext cx="3119423" cy="3007875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g21fbd684bf5_0_37"/>
          <p:cNvSpPr txBox="1"/>
          <p:nvPr/>
        </p:nvSpPr>
        <p:spPr>
          <a:xfrm>
            <a:off x="4375825" y="1239138"/>
            <a:ext cx="7506300" cy="48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alibri"/>
              <a:buChar char="●"/>
            </a:pPr>
            <a:r>
              <a:rPr b="1" lang="en-US"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Distance to move </a:t>
            </a:r>
            <a:r>
              <a:rPr lang="en-US"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- broj polja koji će se “preleteti”. Kretanje troši energiju pčele.</a:t>
            </a:r>
            <a:endParaRPr sz="2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195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alibri"/>
              <a:buChar char="○"/>
            </a:pPr>
            <a:r>
              <a:rPr lang="en-US"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 distanca zahteva 2 energije</a:t>
            </a:r>
            <a:endParaRPr sz="2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alibri"/>
              <a:buChar char="●"/>
            </a:pPr>
            <a:r>
              <a:rPr b="1" lang="en-US"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Convert to Honey</a:t>
            </a:r>
            <a:r>
              <a:rPr lang="en-US"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- omogućava pretvaranje nektara u med. </a:t>
            </a:r>
            <a:endParaRPr sz="2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195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alibri"/>
              <a:buChar char="○"/>
            </a:pPr>
            <a:r>
              <a:rPr lang="en-US"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 med zahteva 20 nektara</a:t>
            </a:r>
            <a:endParaRPr sz="2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alibri"/>
              <a:buChar char="●"/>
            </a:pPr>
            <a:r>
              <a:rPr b="1" lang="en-US"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Energy</a:t>
            </a:r>
            <a:r>
              <a:rPr lang="en-US"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- označava koliko energije je ostalo pčeli. </a:t>
            </a:r>
            <a:endParaRPr sz="2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195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alibri"/>
              <a:buChar char="○"/>
            </a:pPr>
            <a:r>
              <a:rPr lang="en-US"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Minimum je 1 energija</a:t>
            </a:r>
            <a:endParaRPr sz="2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195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alibri"/>
              <a:buChar char="○"/>
            </a:pPr>
            <a:r>
              <a:rPr lang="en-US"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 nektar daje 2 energije</a:t>
            </a:r>
            <a:endParaRPr sz="2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alibri"/>
              <a:buChar char="●"/>
            </a:pPr>
            <a:r>
              <a:rPr b="1" lang="en-US"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Ski a turn</a:t>
            </a:r>
            <a:r>
              <a:rPr b="1" lang="en-US"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- preskače potez.</a:t>
            </a:r>
            <a:endParaRPr sz="2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1950" lvl="1" marL="9144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2100"/>
              <a:buFont typeface="Calibri"/>
              <a:buChar char="○"/>
            </a:pPr>
            <a:r>
              <a:rPr lang="en-US"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Regeneriše 5 energije.</a:t>
            </a:r>
            <a:endParaRPr sz="2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g21fbd684bf5_0_37"/>
          <p:cNvSpPr txBox="1"/>
          <p:nvPr/>
        </p:nvSpPr>
        <p:spPr>
          <a:xfrm>
            <a:off x="514300" y="353300"/>
            <a:ext cx="49131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Action</a:t>
            </a:r>
            <a:r>
              <a:rPr b="1"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panel</a:t>
            </a:r>
            <a:endParaRPr b="1"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g21fbd684bf5_0_118"/>
          <p:cNvPicPr preferRelativeResize="0"/>
          <p:nvPr/>
        </p:nvPicPr>
        <p:blipFill rotWithShape="1">
          <a:blip r:embed="rId3">
            <a:alphaModFix/>
          </a:blip>
          <a:srcRect b="1689" l="0" r="0" t="7951"/>
          <a:stretch/>
        </p:blipFill>
        <p:spPr>
          <a:xfrm>
            <a:off x="-77410" y="0"/>
            <a:ext cx="12269414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g21fbd684bf5_0_118"/>
          <p:cNvSpPr txBox="1"/>
          <p:nvPr/>
        </p:nvSpPr>
        <p:spPr>
          <a:xfrm>
            <a:off x="3639450" y="3090450"/>
            <a:ext cx="49131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Polja</a:t>
            </a:r>
            <a:endParaRPr b="1"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1fbd684bf5_0_9"/>
          <p:cNvSpPr txBox="1"/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36" name="Google Shape;136;g21fbd684bf5_0_9"/>
          <p:cNvSpPr txBox="1"/>
          <p:nvPr>
            <p:ph idx="1" type="subTitle"/>
          </p:nvPr>
        </p:nvSpPr>
        <p:spPr>
          <a:xfrm>
            <a:off x="1524000" y="37214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</p:txBody>
      </p:sp>
      <p:pic>
        <p:nvPicPr>
          <p:cNvPr id="137" name="Google Shape;137;g21fbd684bf5_0_9"/>
          <p:cNvPicPr preferRelativeResize="0"/>
          <p:nvPr/>
        </p:nvPicPr>
        <p:blipFill rotWithShape="1">
          <a:blip r:embed="rId3">
            <a:alphaModFix/>
          </a:blip>
          <a:srcRect b="1689" l="0" r="0" t="7951"/>
          <a:stretch/>
        </p:blipFill>
        <p:spPr>
          <a:xfrm>
            <a:off x="-77410" y="0"/>
            <a:ext cx="12269414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g21fbd684bf5_0_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68836" y="4107144"/>
            <a:ext cx="2330165" cy="201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g21fbd684bf5_0_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13256" y="1430569"/>
            <a:ext cx="2334825" cy="201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g21fbd684bf5_0_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66506" y="1430569"/>
            <a:ext cx="2334825" cy="201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g21fbd684bf5_0_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298581" y="4107144"/>
            <a:ext cx="2334825" cy="2017925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g21fbd684bf5_0_9"/>
          <p:cNvSpPr txBox="1"/>
          <p:nvPr/>
        </p:nvSpPr>
        <p:spPr>
          <a:xfrm>
            <a:off x="514300" y="353300"/>
            <a:ext cx="49131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Cveće</a:t>
            </a:r>
            <a:endParaRPr b="1"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g21fbd684bf5_0_9"/>
          <p:cNvSpPr txBox="1"/>
          <p:nvPr/>
        </p:nvSpPr>
        <p:spPr>
          <a:xfrm>
            <a:off x="1731550" y="2216338"/>
            <a:ext cx="13137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15 nektara</a:t>
            </a: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g21fbd684bf5_0_9"/>
          <p:cNvSpPr txBox="1"/>
          <p:nvPr/>
        </p:nvSpPr>
        <p:spPr>
          <a:xfrm>
            <a:off x="9126925" y="2216338"/>
            <a:ext cx="13137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30</a:t>
            </a:r>
            <a:r>
              <a:rPr lang="en-US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nektara</a:t>
            </a: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g21fbd684bf5_0_9"/>
          <p:cNvSpPr txBox="1"/>
          <p:nvPr/>
        </p:nvSpPr>
        <p:spPr>
          <a:xfrm>
            <a:off x="9126925" y="4852063"/>
            <a:ext cx="13137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60 </a:t>
            </a:r>
            <a:r>
              <a:rPr lang="en-US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nektara</a:t>
            </a: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g21fbd684bf5_0_9"/>
          <p:cNvSpPr txBox="1"/>
          <p:nvPr/>
        </p:nvSpPr>
        <p:spPr>
          <a:xfrm>
            <a:off x="1731550" y="4852063"/>
            <a:ext cx="13137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45</a:t>
            </a:r>
            <a:r>
              <a:rPr lang="en-US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nektara</a:t>
            </a: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g21fbd684bf5_0_9"/>
          <p:cNvSpPr txBox="1"/>
          <p:nvPr/>
        </p:nvSpPr>
        <p:spPr>
          <a:xfrm>
            <a:off x="7077050" y="3448488"/>
            <a:ext cx="13137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LILAC</a:t>
            </a: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g21fbd684bf5_0_9"/>
          <p:cNvSpPr txBox="1"/>
          <p:nvPr/>
        </p:nvSpPr>
        <p:spPr>
          <a:xfrm>
            <a:off x="3396050" y="3448500"/>
            <a:ext cx="1969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CHERRY_BLOSSOM</a:t>
            </a:r>
            <a:endParaRPr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g21fbd684bf5_0_9"/>
          <p:cNvSpPr txBox="1"/>
          <p:nvPr/>
        </p:nvSpPr>
        <p:spPr>
          <a:xfrm>
            <a:off x="3809125" y="6125063"/>
            <a:ext cx="13137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ROSE</a:t>
            </a: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g21fbd684bf5_0_9"/>
          <p:cNvSpPr txBox="1"/>
          <p:nvPr/>
        </p:nvSpPr>
        <p:spPr>
          <a:xfrm>
            <a:off x="7077063" y="6125063"/>
            <a:ext cx="13137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SUNFLOWER</a:t>
            </a: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1fbd684bf5_0_60"/>
          <p:cNvSpPr txBox="1"/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56" name="Google Shape;156;g21fbd684bf5_0_60"/>
          <p:cNvSpPr txBox="1"/>
          <p:nvPr>
            <p:ph idx="1" type="subTitle"/>
          </p:nvPr>
        </p:nvSpPr>
        <p:spPr>
          <a:xfrm>
            <a:off x="1524000" y="37214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</p:txBody>
      </p:sp>
      <p:pic>
        <p:nvPicPr>
          <p:cNvPr id="157" name="Google Shape;157;g21fbd684bf5_0_60"/>
          <p:cNvPicPr preferRelativeResize="0"/>
          <p:nvPr/>
        </p:nvPicPr>
        <p:blipFill rotWithShape="1">
          <a:blip r:embed="rId3">
            <a:alphaModFix/>
          </a:blip>
          <a:srcRect b="1689" l="0" r="0" t="7951"/>
          <a:stretch/>
        </p:blipFill>
        <p:spPr>
          <a:xfrm>
            <a:off x="-77410" y="0"/>
            <a:ext cx="12269414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g21fbd684bf5_0_60"/>
          <p:cNvPicPr preferRelativeResize="0"/>
          <p:nvPr/>
        </p:nvPicPr>
        <p:blipFill rotWithShape="1">
          <a:blip r:embed="rId4">
            <a:alphaModFix/>
          </a:blip>
          <a:srcRect b="0" l="99" r="99" t="0"/>
          <a:stretch/>
        </p:blipFill>
        <p:spPr>
          <a:xfrm>
            <a:off x="6568836" y="4107144"/>
            <a:ext cx="2330165" cy="201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g21fbd684bf5_0_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13256" y="1430569"/>
            <a:ext cx="2334825" cy="201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g21fbd684bf5_0_60"/>
          <p:cNvPicPr preferRelativeResize="0"/>
          <p:nvPr/>
        </p:nvPicPr>
        <p:blipFill rotWithShape="1">
          <a:blip r:embed="rId6">
            <a:alphaModFix/>
          </a:blip>
          <a:srcRect b="99" l="0" r="0" t="99"/>
          <a:stretch/>
        </p:blipFill>
        <p:spPr>
          <a:xfrm>
            <a:off x="6566506" y="1430569"/>
            <a:ext cx="2334825" cy="201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g21fbd684bf5_0_6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298581" y="4107144"/>
            <a:ext cx="2334825" cy="2017925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g21fbd684bf5_0_60"/>
          <p:cNvSpPr txBox="1"/>
          <p:nvPr/>
        </p:nvSpPr>
        <p:spPr>
          <a:xfrm>
            <a:off x="514300" y="353300"/>
            <a:ext cx="49131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Boosteri</a:t>
            </a:r>
            <a:endParaRPr b="1"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g21fbd684bf5_0_60"/>
          <p:cNvSpPr txBox="1"/>
          <p:nvPr/>
        </p:nvSpPr>
        <p:spPr>
          <a:xfrm>
            <a:off x="6033775" y="3448500"/>
            <a:ext cx="3400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BOOSTER_NECTAR_30_PCT</a:t>
            </a: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g21fbd684bf5_0_60"/>
          <p:cNvSpPr txBox="1"/>
          <p:nvPr/>
        </p:nvSpPr>
        <p:spPr>
          <a:xfrm>
            <a:off x="3396050" y="3448500"/>
            <a:ext cx="1969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ENERGY</a:t>
            </a:r>
            <a:endParaRPr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g21fbd684bf5_0_60"/>
          <p:cNvSpPr txBox="1"/>
          <p:nvPr/>
        </p:nvSpPr>
        <p:spPr>
          <a:xfrm>
            <a:off x="3046350" y="6125075"/>
            <a:ext cx="2839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BOOSTER_NECTAR_50_PCT</a:t>
            </a: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g21fbd684bf5_0_60"/>
          <p:cNvSpPr txBox="1"/>
          <p:nvPr/>
        </p:nvSpPr>
        <p:spPr>
          <a:xfrm>
            <a:off x="6033895" y="6125075"/>
            <a:ext cx="3400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BOOSTER_NECTAR_100_PCT</a:t>
            </a: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7" name="Google Shape;167;g21fbd684bf5_0_6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213250" y="1430569"/>
            <a:ext cx="2330175" cy="20179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g21fbd684bf5_0_85"/>
          <p:cNvPicPr preferRelativeResize="0"/>
          <p:nvPr/>
        </p:nvPicPr>
        <p:blipFill rotWithShape="1">
          <a:blip r:embed="rId3">
            <a:alphaModFix/>
          </a:blip>
          <a:srcRect b="1689" l="0" r="0" t="7951"/>
          <a:stretch/>
        </p:blipFill>
        <p:spPr>
          <a:xfrm>
            <a:off x="-77410" y="0"/>
            <a:ext cx="12269414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g21fbd684bf5_0_8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46081" y="2196831"/>
            <a:ext cx="2334825" cy="201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g21fbd684bf5_0_8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699331" y="2196831"/>
            <a:ext cx="2334825" cy="201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g21fbd684bf5_0_8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258956" y="2196831"/>
            <a:ext cx="2334825" cy="2017925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g21fbd684bf5_0_85"/>
          <p:cNvSpPr txBox="1"/>
          <p:nvPr/>
        </p:nvSpPr>
        <p:spPr>
          <a:xfrm>
            <a:off x="514300" y="353300"/>
            <a:ext cx="49131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Specijalna polja</a:t>
            </a:r>
            <a:endParaRPr b="1"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g21fbd684bf5_0_85"/>
          <p:cNvSpPr txBox="1"/>
          <p:nvPr/>
        </p:nvSpPr>
        <p:spPr>
          <a:xfrm>
            <a:off x="4166600" y="4214763"/>
            <a:ext cx="3400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EMPTY</a:t>
            </a: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g21fbd684bf5_0_85"/>
          <p:cNvSpPr txBox="1"/>
          <p:nvPr/>
        </p:nvSpPr>
        <p:spPr>
          <a:xfrm>
            <a:off x="1528875" y="4214763"/>
            <a:ext cx="1969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HIVE</a:t>
            </a:r>
            <a:endParaRPr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g21fbd684bf5_0_85"/>
          <p:cNvSpPr txBox="1"/>
          <p:nvPr/>
        </p:nvSpPr>
        <p:spPr>
          <a:xfrm>
            <a:off x="8006725" y="4214763"/>
            <a:ext cx="2839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POND</a:t>
            </a: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2022-02-27T11:47:52Z</dcterms:created>
  <dc:creator>SW 33/2019 - Mišković Anđela</dc:creator>
</cp:coreProperties>
</file>